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257" r:id="rId4"/>
    <p:sldId id="266" r:id="rId5"/>
    <p:sldId id="265" r:id="rId6"/>
    <p:sldId id="267" r:id="rId7"/>
    <p:sldId id="279" r:id="rId8"/>
    <p:sldId id="280" r:id="rId9"/>
    <p:sldId id="281" r:id="rId10"/>
    <p:sldId id="282" r:id="rId11"/>
    <p:sldId id="269" r:id="rId12"/>
    <p:sldId id="264" r:id="rId13"/>
    <p:sldId id="283" r:id="rId15"/>
    <p:sldId id="270" r:id="rId16"/>
    <p:sldId id="268" r:id="rId17"/>
    <p:sldId id="262" r:id="rId18"/>
    <p:sldId id="286" r:id="rId19"/>
    <p:sldId id="278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4A1"/>
    <a:srgbClr val="CFD6BD"/>
    <a:srgbClr val="A1AE9C"/>
    <a:srgbClr val="DBE0D7"/>
    <a:srgbClr val="ABBBA2"/>
    <a:srgbClr val="696E46"/>
    <a:srgbClr val="DF1FDD"/>
    <a:srgbClr val="A12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.wav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8.wav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hyperlink" Target="https://www.bilibili.com/video/BV11m421K78A/" TargetMode="Externa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屏幕录制 2025-12-29 12374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1516" b="6997"/>
          <a:stretch>
            <a:fillRect/>
          </a:stretch>
        </p:blipFill>
        <p:spPr>
          <a:xfrm>
            <a:off x="0" y="635"/>
            <a:ext cx="12193905" cy="6856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7680" y="365125"/>
            <a:ext cx="1135443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gradFill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59000">
                      <a:schemeClr val="accent3">
                        <a:lumMod val="60000"/>
                        <a:lumOff val="40000"/>
                      </a:schemeClr>
                    </a:gs>
                    <a:gs pos="57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秦子谦</a:t>
            </a:r>
            <a:r>
              <a:rPr lang="en-US" altLang="zh-CN" sz="4800" b="1" spc="400">
                <a:gradFill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59000">
                      <a:schemeClr val="accent3">
                        <a:lumMod val="60000"/>
                        <a:lumOff val="40000"/>
                      </a:schemeClr>
                    </a:gs>
                    <a:gs pos="57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&amp;</a:t>
            </a:r>
            <a:r>
              <a:rPr lang="zh-CN" altLang="en-US" sz="4800" b="1" spc="400">
                <a:gradFill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59000">
                      <a:schemeClr val="accent3">
                        <a:lumMod val="60000"/>
                        <a:lumOff val="40000"/>
                      </a:schemeClr>
                    </a:gs>
                    <a:gs pos="57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刘皓梁</a:t>
            </a:r>
            <a:r>
              <a:rPr lang="en-US" altLang="zh-CN" sz="4800" b="1" spc="400">
                <a:gradFill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59000">
                      <a:schemeClr val="accent3">
                        <a:lumMod val="60000"/>
                        <a:lumOff val="40000"/>
                      </a:schemeClr>
                    </a:gs>
                    <a:gs pos="57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 </a:t>
            </a:r>
            <a:r>
              <a:rPr lang="zh-CN" altLang="en-US" sz="4800" b="1" spc="400">
                <a:gradFill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59000">
                      <a:schemeClr val="accent3">
                        <a:lumMod val="60000"/>
                        <a:lumOff val="40000"/>
                      </a:schemeClr>
                    </a:gs>
                    <a:gs pos="57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《主角与配角》小品</a:t>
            </a:r>
            <a:endParaRPr lang="zh-CN" altLang="en-US" sz="4800" b="1" spc="400"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59000">
                    <a:schemeClr val="accent3">
                      <a:lumMod val="60000"/>
                      <a:lumOff val="40000"/>
                    </a:schemeClr>
                  </a:gs>
                  <a:gs pos="57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explode.wav"/>
          </p:stSnd>
        </p:sndAc>
      </p:transition>
    </mc:Choice>
    <mc:Fallback>
      <p:transition spd="slow">
        <p:checker/>
        <p:sndAc>
          <p:stSnd>
            <p:snd r:embed="rId2" name="explod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1516" b="6997"/>
          <a:stretch>
            <a:fillRect/>
          </a:stretch>
        </p:blipFill>
        <p:spPr>
          <a:xfrm>
            <a:off x="0" y="635"/>
            <a:ext cx="12193905" cy="6856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7680" y="365125"/>
            <a:ext cx="1135443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gradFill>
                  <a:gsLst>
                    <a:gs pos="5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杨建韬</a:t>
            </a:r>
            <a:r>
              <a:rPr lang="en-US" altLang="zh-CN" sz="4800" b="1" spc="400">
                <a:gradFill>
                  <a:gsLst>
                    <a:gs pos="5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 </a:t>
            </a:r>
            <a:r>
              <a:rPr lang="zh-CN" altLang="en-US" sz="4800" b="1" spc="400">
                <a:gradFill>
                  <a:gsLst>
                    <a:gs pos="5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《</a:t>
            </a:r>
            <a:r>
              <a:rPr lang="en-US" altLang="zh-CN" sz="4800" b="1" spc="400">
                <a:gradFill>
                  <a:gsLst>
                    <a:gs pos="5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Love Runs Out</a:t>
            </a:r>
            <a:r>
              <a:rPr lang="zh-CN" altLang="en-US" sz="4800" b="1" spc="400">
                <a:gradFill>
                  <a:gsLst>
                    <a:gs pos="5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》</a:t>
            </a:r>
            <a:r>
              <a:rPr lang="zh-CN" altLang="en-US" sz="4800" b="1" spc="400">
                <a:gradFill>
                  <a:gsLst>
                    <a:gs pos="5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  <a:sym typeface="+mn-ea"/>
              </a:rPr>
              <a:t>歌曲</a:t>
            </a:r>
            <a:endParaRPr lang="zh-CN" altLang="en-US" sz="4800" b="1" spc="400">
              <a:gradFill>
                <a:gsLst>
                  <a:gs pos="50000">
                    <a:schemeClr val="accent6">
                      <a:lumMod val="75000"/>
                    </a:schemeClr>
                  </a:gs>
                  <a:gs pos="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0"/>
              </a:gradFill>
              <a:latin typeface="Arial" panose="020B0604020202020204" pitchFamily="34" charset="0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  <p:sndAc>
          <p:stSnd>
            <p:snd r:embed="rId2" name="chimes.wav"/>
          </p:stSnd>
        </p:sndAc>
      </p:transition>
    </mc:Choice>
    <mc:Fallback>
      <p:transition spd="slow">
        <p:wedg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/>
              <a:t>气球头球大赛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"/>
            <a:ext cx="12192635" cy="686498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98905" y="1633855"/>
            <a:ext cx="9458960" cy="5424170"/>
          </a:xfrm>
        </p:spPr>
        <p:txBody>
          <a:bodyPr>
            <a:normAutofit lnSpcReduction="20000"/>
          </a:bodyPr>
          <a:p>
            <a:pPr marL="0" indent="0">
              <a:lnSpc>
                <a:spcPct val="100000"/>
              </a:lnSpc>
              <a:buNone/>
            </a:pPr>
            <a:r>
              <a:rPr lang="zh-CN" altLang="en-US" b="1"/>
              <a:t>规则</a:t>
            </a:r>
            <a:endParaRPr lang="zh-CN" altLang="en-US" b="1"/>
          </a:p>
          <a:p>
            <a:pPr>
              <a:lnSpc>
                <a:spcPct val="100000"/>
              </a:lnSpc>
            </a:pPr>
            <a:r>
              <a:rPr lang="zh-CN" altLang="en-US"/>
              <a:t>中间拉绳为界，队员用头顶起气球，在</a:t>
            </a:r>
            <a:r>
              <a:rPr lang="en-US" altLang="zh-CN"/>
              <a:t>≤3</a:t>
            </a:r>
            <a:r>
              <a:rPr lang="zh-CN" altLang="en-US"/>
              <a:t>次</a:t>
            </a:r>
            <a:r>
              <a:rPr lang="en-US" altLang="zh-CN"/>
              <a:t>“</a:t>
            </a:r>
            <a:r>
              <a:rPr lang="zh-CN" altLang="en-US"/>
              <a:t>传球</a:t>
            </a:r>
            <a:r>
              <a:rPr lang="en-US" altLang="zh-CN"/>
              <a:t>”</a:t>
            </a:r>
            <a:r>
              <a:rPr lang="zh-CN" altLang="en-US"/>
              <a:t>后过线，否则对面</a:t>
            </a:r>
            <a:r>
              <a:rPr lang="zh-CN" altLang="en-US"/>
              <a:t>得分；</a:t>
            </a:r>
            <a:endParaRPr lang="zh-CN" altLang="en-US"/>
          </a:p>
          <a:p>
            <a:pPr>
              <a:lnSpc>
                <a:spcPct val="100000"/>
              </a:lnSpc>
            </a:pPr>
            <a:r>
              <a:rPr lang="zh-CN" altLang="en-US"/>
              <a:t>出界、触地则对方</a:t>
            </a:r>
            <a:r>
              <a:rPr lang="zh-CN" altLang="en-US"/>
              <a:t>立即得分，率先获得</a:t>
            </a:r>
            <a:r>
              <a:rPr lang="en-US" altLang="zh-CN"/>
              <a:t>3</a:t>
            </a:r>
            <a:r>
              <a:rPr lang="zh-CN" altLang="en-US"/>
              <a:t>分者获胜。</a:t>
            </a:r>
            <a:endParaRPr lang="zh-CN" altLang="en-US"/>
          </a:p>
          <a:p>
            <a:pPr>
              <a:lnSpc>
                <a:spcPct val="100000"/>
              </a:lnSpc>
            </a:pPr>
            <a:endParaRPr lang="zh-CN" altLang="en-US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1"/>
              <a:t>道具：</a:t>
            </a:r>
            <a:r>
              <a:rPr lang="zh-CN" altLang="en-US"/>
              <a:t>气球，长绳</a:t>
            </a:r>
            <a:endParaRPr lang="zh-CN" altLang="en-US"/>
          </a:p>
          <a:p>
            <a:pPr marL="0" indent="0">
              <a:lnSpc>
                <a:spcPct val="100000"/>
              </a:lnSpc>
              <a:buNone/>
            </a:pPr>
            <a:endParaRPr lang="zh-CN" altLang="en-US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1"/>
              <a:t>注意事项：</a:t>
            </a:r>
            <a:r>
              <a:rPr lang="zh-CN" altLang="en-US"/>
              <a:t>善待气球；气球过低时就放弃，避免倒立等危险动作出现；不得用除规定外的办法进行游戏，违者判对方得分；</a:t>
            </a:r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1398905" y="956945"/>
            <a:ext cx="9458960" cy="676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气球头球大赛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1516" b="6997"/>
          <a:stretch>
            <a:fillRect/>
          </a:stretch>
        </p:blipFill>
        <p:spPr>
          <a:xfrm>
            <a:off x="0" y="635"/>
            <a:ext cx="12193905" cy="6856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7680" y="365125"/>
            <a:ext cx="1135443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Arial" panose="020B0604020202020204" pitchFamily="34" charset="0"/>
                <a:ea typeface="Microsoft YaHei" panose="020B0503020204020204" charset="-122"/>
              </a:rPr>
              <a:t>李沛珊</a:t>
            </a:r>
            <a:r>
              <a:rPr lang="en-US" altLang="zh-CN" sz="4800" b="1" spc="4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Arial" panose="020B0604020202020204" pitchFamily="34" charset="0"/>
                <a:ea typeface="Microsoft YaHei" panose="020B0503020204020204" charset="-122"/>
              </a:rPr>
              <a:t> </a:t>
            </a:r>
            <a:r>
              <a:rPr lang="zh-CN" altLang="en-US" sz="4800" b="1" spc="4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Arial" panose="020B0604020202020204" pitchFamily="34" charset="0"/>
                <a:ea typeface="Microsoft YaHei" panose="020B0503020204020204" charset="-122"/>
              </a:rPr>
              <a:t>《浮光》歌曲</a:t>
            </a:r>
            <a:endParaRPr lang="zh-CN" altLang="en-US" sz="4800" b="1" spc="40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  <p:sndAc>
          <p:stSnd>
            <p:snd r:embed="rId2" name="wind.wav"/>
          </p:stSnd>
        </p:sndAc>
      </p:transition>
    </mc:Choice>
    <mc:Fallback>
      <p:transition spd="slow">
        <p:blinds/>
        <p:sndAc>
          <p:stSnd>
            <p:snd r:embed="rId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1516" b="6997"/>
          <a:stretch>
            <a:fillRect/>
          </a:stretch>
        </p:blipFill>
        <p:spPr>
          <a:xfrm>
            <a:off x="0" y="635"/>
            <a:ext cx="12193905" cy="6856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7680" y="365125"/>
            <a:ext cx="1135443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gradFill>
                  <a:gsLst>
                    <a:gs pos="50000">
                      <a:srgbClr val="A1AE9C"/>
                    </a:gs>
                    <a:gs pos="0">
                      <a:srgbClr val="CFD6BD"/>
                    </a:gs>
                    <a:gs pos="100000">
                      <a:srgbClr val="696E46"/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杨建韬</a:t>
            </a:r>
            <a:r>
              <a:rPr lang="en-US" altLang="zh-CN" sz="4800" b="1" spc="400">
                <a:gradFill>
                  <a:gsLst>
                    <a:gs pos="50000">
                      <a:srgbClr val="A1AE9C"/>
                    </a:gs>
                    <a:gs pos="0">
                      <a:srgbClr val="CFD6BD"/>
                    </a:gs>
                    <a:gs pos="100000">
                      <a:srgbClr val="696E46"/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&amp;</a:t>
            </a:r>
            <a:r>
              <a:rPr lang="zh-CN" altLang="en-US" sz="4800" b="1" spc="400">
                <a:gradFill>
                  <a:gsLst>
                    <a:gs pos="50000">
                      <a:srgbClr val="A1AE9C"/>
                    </a:gs>
                    <a:gs pos="0">
                      <a:srgbClr val="CFD6BD"/>
                    </a:gs>
                    <a:gs pos="100000">
                      <a:srgbClr val="696E46"/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滕昊林</a:t>
            </a:r>
            <a:r>
              <a:rPr lang="en-US" altLang="zh-CN" sz="4800" b="1" spc="400">
                <a:gradFill>
                  <a:gsLst>
                    <a:gs pos="50000">
                      <a:srgbClr val="A1AE9C"/>
                    </a:gs>
                    <a:gs pos="0">
                      <a:srgbClr val="CFD6BD"/>
                    </a:gs>
                    <a:gs pos="100000">
                      <a:srgbClr val="696E46"/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 </a:t>
            </a:r>
            <a:r>
              <a:rPr lang="zh-CN" altLang="en-US" sz="4800" b="1" spc="400">
                <a:gradFill>
                  <a:gsLst>
                    <a:gs pos="50000">
                      <a:srgbClr val="A1AE9C"/>
                    </a:gs>
                    <a:gs pos="0">
                      <a:srgbClr val="CFD6BD"/>
                    </a:gs>
                    <a:gs pos="100000">
                      <a:srgbClr val="696E46"/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《帽子工厂》相声</a:t>
            </a:r>
            <a:endParaRPr lang="zh-CN" altLang="en-US" sz="4800" b="1" spc="400">
              <a:gradFill>
                <a:gsLst>
                  <a:gs pos="50000">
                    <a:srgbClr val="A1AE9C"/>
                  </a:gs>
                  <a:gs pos="0">
                    <a:srgbClr val="CFD6BD"/>
                  </a:gs>
                  <a:gs pos="100000">
                    <a:srgbClr val="696E46"/>
                  </a:gs>
                </a:gsLst>
                <a:lin ang="16200000" scaled="0"/>
              </a:gra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  <p:sndAc>
          <p:stSnd>
            <p:snd r:embed="rId2" name="type.wav"/>
          </p:stSnd>
        </p:sndAc>
      </p:transition>
    </mc:Choice>
    <mc:Fallback>
      <p:transition spd="med">
        <p:pull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1516" b="6997"/>
          <a:stretch>
            <a:fillRect/>
          </a:stretch>
        </p:blipFill>
        <p:spPr>
          <a:xfrm>
            <a:off x="0" y="635"/>
            <a:ext cx="12193905" cy="6856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7680" y="365125"/>
            <a:ext cx="11354435" cy="829945"/>
          </a:xfrm>
          <a:prstGeom prst="rect">
            <a:avLst/>
          </a:prstGeom>
          <a:noFill/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>
                <a:gradFill>
                  <a:gsLst>
                    <a:gs pos="50000">
                      <a:srgbClr val="DF1FDD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rgbClr val="A121AD"/>
                    </a:gs>
                  </a:gsLst>
                  <a:lin ang="16200000" scaled="1"/>
                </a:gradFill>
                <a:latin typeface="Arial" panose="020B0604020202020204" pitchFamily="34" charset="0"/>
                <a:ea typeface="Microsoft YaHei" panose="020B0503020204020204" charset="-122"/>
              </a:rPr>
              <a:t>张若琪</a:t>
            </a:r>
            <a:r>
              <a:rPr lang="en-US" altLang="zh-CN" sz="4800" b="1">
                <a:gradFill>
                  <a:gsLst>
                    <a:gs pos="50000">
                      <a:srgbClr val="DF1FDD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rgbClr val="A121AD"/>
                    </a:gs>
                  </a:gsLst>
                  <a:lin ang="16200000" scaled="1"/>
                </a:gradFill>
                <a:latin typeface="Arial" panose="020B0604020202020204" pitchFamily="34" charset="0"/>
                <a:ea typeface="Microsoft YaHei" panose="020B0503020204020204" charset="-122"/>
              </a:rPr>
              <a:t> </a:t>
            </a:r>
            <a:r>
              <a:rPr lang="zh-CN" altLang="en-US" sz="4800" b="1">
                <a:gradFill>
                  <a:gsLst>
                    <a:gs pos="50000">
                      <a:srgbClr val="DF1FDD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rgbClr val="A121AD"/>
                    </a:gs>
                  </a:gsLst>
                  <a:lin ang="16200000" scaled="1"/>
                </a:gradFill>
                <a:latin typeface="Arial" panose="020B0604020202020204" pitchFamily="34" charset="0"/>
                <a:ea typeface="Microsoft YaHei" panose="020B0503020204020204" charset="-122"/>
              </a:rPr>
              <a:t>《明天你好》歌曲</a:t>
            </a:r>
            <a:endParaRPr lang="zh-CN" altLang="en-US" sz="4800" b="1">
              <a:gradFill>
                <a:gsLst>
                  <a:gs pos="50000">
                    <a:srgbClr val="DF1FDD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rgbClr val="A121AD"/>
                  </a:gs>
                </a:gsLst>
                <a:lin ang="16200000" scaled="1"/>
              </a:gra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  <p:sndAc>
          <p:stSnd>
            <p:snd r:embed="rId2" name="suction.wav"/>
          </p:stSnd>
        </p:sndAc>
      </p:transition>
    </mc:Choice>
    <mc:Fallback>
      <p:transition spd="med">
        <p:newsflash/>
        <p:sndAc>
          <p:stSnd>
            <p:snd r:embed="rId2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屏幕截图 2025-12-31 112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" y="-3810"/>
            <a:ext cx="12186920" cy="6861810"/>
          </a:xfrm>
          <a:prstGeom prst="rect">
            <a:avLst/>
          </a:prstGeom>
        </p:spPr>
      </p:pic>
      <p:sp>
        <p:nvSpPr>
          <p:cNvPr id="4" name="内容占位符 2"/>
          <p:cNvSpPr>
            <a:spLocks noGrp="1"/>
          </p:cNvSpPr>
          <p:nvPr/>
        </p:nvSpPr>
        <p:spPr>
          <a:xfrm>
            <a:off x="1398905" y="2052955"/>
            <a:ext cx="9458960" cy="4222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/>
              <a:t>规则</a:t>
            </a:r>
            <a:endParaRPr lang="zh-CN" altLang="en-US" b="1"/>
          </a:p>
          <a:p>
            <a:pPr>
              <a:buFont typeface="Wingdings" panose="05000000000000000000" charset="0"/>
              <a:buChar char="Ø"/>
            </a:pPr>
            <a:r>
              <a:rPr lang="zh-CN" altLang="en-US"/>
              <a:t>将所有参与者均分为三组，每组有1</a:t>
            </a:r>
            <a:r>
              <a:rPr lang="zh-CN" altLang="en-US"/>
              <a:t>分钟时间商量战术。</a:t>
            </a:r>
            <a:endParaRPr lang="zh-CN" altLang="en-US"/>
          </a:p>
          <a:p>
            <a:pPr>
              <a:buFont typeface="Wingdings" panose="05000000000000000000" charset="0"/>
              <a:buChar char="Ø"/>
            </a:pPr>
            <a:r>
              <a:rPr lang="zh-CN" altLang="en-US"/>
              <a:t>游戏开始后，裁判给第一个同学看三位数，由左眼、右眼、嘴表示数字，依次传到队尾，规定时间内按顺序传送</a:t>
            </a:r>
            <a:r>
              <a:rPr lang="zh-CN" altLang="en-US"/>
              <a:t>正确数量最多者胜利。</a:t>
            </a:r>
            <a:endParaRPr lang="zh-CN" altLang="en-US"/>
          </a:p>
          <a:p>
            <a:pPr>
              <a:buFont typeface="Wingdings" panose="05000000000000000000" charset="0"/>
              <a:buChar char="Ø"/>
            </a:pPr>
            <a:r>
              <a:rPr lang="zh-CN" altLang="en-US"/>
              <a:t>在一分钟的时间内，每组成员可进行表达方式的确定与沟通。</a:t>
            </a:r>
            <a:endParaRPr lang="zh-CN" altLang="en-US"/>
          </a:p>
          <a:p>
            <a:pPr marL="0" indent="0">
              <a:buNone/>
            </a:pPr>
            <a:r>
              <a:rPr lang="zh-CN" altLang="en-US" b="1"/>
              <a:t>注意事项</a:t>
            </a:r>
            <a:r>
              <a:rPr lang="zh-CN" altLang="en-US"/>
              <a:t>：不得说话或用其他方式发出较大声音影响游戏；除双眼和嘴外</a:t>
            </a:r>
            <a:r>
              <a:rPr lang="zh-CN" altLang="en-US"/>
              <a:t>不得用其他实物传递信息；</a:t>
            </a:r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8200" y="974725"/>
            <a:ext cx="10515600" cy="1325563"/>
          </a:xfrm>
        </p:spPr>
        <p:txBody>
          <a:bodyPr>
            <a:normAutofit/>
          </a:bodyPr>
          <a:p>
            <a:r>
              <a:rPr lang="zh-CN" altLang="en-US"/>
              <a:t>信息传送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9"/>
          <a:stretch>
            <a:fillRect/>
          </a:stretch>
        </p:blipFill>
        <p:spPr>
          <a:xfrm>
            <a:off x="-104775" y="-578359"/>
            <a:ext cx="12296775" cy="7632249"/>
          </a:xfrm>
          <a:custGeom>
            <a:avLst/>
            <a:gdLst>
              <a:gd name="csX0" fmla="*/ 0 w 9144000"/>
              <a:gd name="csY0" fmla="*/ 0 h 6311462"/>
              <a:gd name="csX1" fmla="*/ 9144000 w 9144000"/>
              <a:gd name="csY1" fmla="*/ 0 h 6311462"/>
              <a:gd name="csX2" fmla="*/ 9144000 w 9144000"/>
              <a:gd name="csY2" fmla="*/ 6311462 h 6311462"/>
              <a:gd name="csX3" fmla="*/ 0 w 9144000"/>
              <a:gd name="csY3" fmla="*/ 6311462 h 63114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9144000" h="6311462">
                <a:moveTo>
                  <a:pt x="0" y="0"/>
                </a:moveTo>
                <a:lnTo>
                  <a:pt x="9144000" y="0"/>
                </a:lnTo>
                <a:lnTo>
                  <a:pt x="9144000" y="6311462"/>
                </a:lnTo>
                <a:lnTo>
                  <a:pt x="0" y="6311462"/>
                </a:lnTo>
                <a:close/>
              </a:path>
            </a:pathLst>
          </a:custGeom>
        </p:spPr>
      </p:pic>
      <p:pic>
        <p:nvPicPr>
          <p:cNvPr id="17" name="贝瓦儿歌-新年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69.000000" end="17276.87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  <p:sndAc>
          <p:stSnd>
            <p:snd r:embed="rId5" name="applause.wav"/>
          </p:stSnd>
        </p:sndAc>
      </p:transition>
    </mc:Choice>
    <mc:Fallback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0"/>
            <a:ext cx="1219581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1516" b="6997"/>
          <a:stretch>
            <a:fillRect/>
          </a:stretch>
        </p:blipFill>
        <p:spPr>
          <a:xfrm>
            <a:off x="0" y="635"/>
            <a:ext cx="12193905" cy="6856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7680" y="365125"/>
            <a:ext cx="1135443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gradFill>
                  <a:gsLst>
                    <a:gs pos="50000">
                      <a:schemeClr val="accent2"/>
                    </a:gs>
                    <a:gs pos="0">
                      <a:schemeClr val="accent3"/>
                    </a:gs>
                    <a:gs pos="100000">
                      <a:schemeClr val="accent6"/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秦子涵</a:t>
            </a:r>
            <a:r>
              <a:rPr lang="en-US" altLang="zh-CN" sz="4800" b="1" spc="400">
                <a:gradFill>
                  <a:gsLst>
                    <a:gs pos="50000">
                      <a:schemeClr val="accent2"/>
                    </a:gs>
                    <a:gs pos="0">
                      <a:schemeClr val="accent3"/>
                    </a:gs>
                    <a:gs pos="100000">
                      <a:schemeClr val="accent6"/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&amp;</a:t>
            </a:r>
            <a:r>
              <a:rPr lang="zh-CN" altLang="en-US" sz="4800" b="1" spc="400">
                <a:gradFill>
                  <a:gsLst>
                    <a:gs pos="50000">
                      <a:schemeClr val="accent2"/>
                    </a:gs>
                    <a:gs pos="0">
                      <a:schemeClr val="accent3"/>
                    </a:gs>
                    <a:gs pos="100000">
                      <a:schemeClr val="accent6"/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秦子谦</a:t>
            </a:r>
            <a:r>
              <a:rPr lang="en-US" altLang="zh-CN" sz="4800" b="1" spc="400">
                <a:gradFill>
                  <a:gsLst>
                    <a:gs pos="50000">
                      <a:schemeClr val="accent2"/>
                    </a:gs>
                    <a:gs pos="0">
                      <a:schemeClr val="accent3"/>
                    </a:gs>
                    <a:gs pos="100000">
                      <a:schemeClr val="accent6"/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 </a:t>
            </a:r>
            <a:r>
              <a:rPr lang="zh-CN" altLang="en-US" sz="4800" b="1" spc="400">
                <a:gradFill>
                  <a:gsLst>
                    <a:gs pos="50000">
                      <a:schemeClr val="accent2"/>
                    </a:gs>
                    <a:gs pos="0">
                      <a:schemeClr val="accent3"/>
                    </a:gs>
                    <a:gs pos="100000">
                      <a:schemeClr val="accent6"/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《恭喜发财》</a:t>
            </a:r>
            <a:r>
              <a:rPr lang="zh-CN" altLang="en-US" sz="4800" b="1" spc="400">
                <a:gradFill>
                  <a:gsLst>
                    <a:gs pos="50000">
                      <a:schemeClr val="accent2"/>
                    </a:gs>
                    <a:gs pos="0">
                      <a:schemeClr val="accent3"/>
                    </a:gs>
                    <a:gs pos="100000">
                      <a:schemeClr val="accent6"/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  <a:sym typeface="+mn-ea"/>
              </a:rPr>
              <a:t>歌曲</a:t>
            </a:r>
            <a:endParaRPr lang="zh-CN" altLang="en-US" sz="4800" b="1" spc="400">
              <a:gradFill>
                <a:gsLst>
                  <a:gs pos="50000">
                    <a:schemeClr val="accent2"/>
                  </a:gs>
                  <a:gs pos="0">
                    <a:schemeClr val="accent3"/>
                  </a:gs>
                  <a:gs pos="100000">
                    <a:schemeClr val="accent6"/>
                  </a:gs>
                </a:gsLst>
                <a:lin ang="16200000" scaled="0"/>
              </a:gradFill>
              <a:latin typeface="Arial" panose="020B0604020202020204" pitchFamily="34" charset="0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  <p:sndAc>
          <p:stSnd>
            <p:snd r:embed="rId2" name="whoosh.wav"/>
          </p:stSnd>
        </p:sndAc>
      </p:transition>
    </mc:Choice>
    <mc:Fallback>
      <p:transition spd="slow">
        <p:comb/>
        <p:sndAc>
          <p:stSnd>
            <p:snd r:embed="rId2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1516" b="6997"/>
          <a:stretch>
            <a:fillRect/>
          </a:stretch>
        </p:blipFill>
        <p:spPr>
          <a:xfrm>
            <a:off x="0" y="635"/>
            <a:ext cx="12193905" cy="6856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7680" y="365125"/>
            <a:ext cx="1135443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lvl="0" algn="l">
              <a:buClrTx/>
              <a:buSzTx/>
              <a:buFontTx/>
            </a:pPr>
            <a:r>
              <a:rPr lang="zh-CN" altLang="en-US" sz="4800" b="1" spc="400">
                <a:gradFill>
                  <a:gsLst>
                    <a:gs pos="50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  <a:sym typeface="+mn-ea"/>
              </a:rPr>
              <a:t>刘宣柘</a:t>
            </a:r>
            <a:r>
              <a:rPr lang="zh-CN" altLang="en-US" sz="4800" b="1" spc="400">
                <a:gradFill>
                  <a:gsLst>
                    <a:gs pos="50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  <a:sym typeface="+mn-ea"/>
              </a:rPr>
              <a:t> </a:t>
            </a:r>
            <a:r>
              <a:rPr lang="zh-CN" altLang="en-US" sz="4800" b="1" spc="400">
                <a:gradFill>
                  <a:gsLst>
                    <a:gs pos="50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  <a:sym typeface="+mn-ea"/>
              </a:rPr>
              <a:t>《</a:t>
            </a:r>
            <a:r>
              <a:rPr lang="zh-CN" altLang="en-US" sz="4800" b="1" spc="400">
                <a:gradFill>
                  <a:gsLst>
                    <a:gs pos="50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  <a:sym typeface="+mn-ea"/>
              </a:rPr>
              <a:t>That </a:t>
            </a:r>
            <a:r>
              <a:rPr lang="zh-CN" altLang="en-US" sz="4800" b="1" spc="400">
                <a:gradFill>
                  <a:gsLst>
                    <a:gs pos="50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5780000" scaled="0"/>
                </a:gradFill>
                <a:latin typeface="Arial" panose="020B0604020202020204" pitchFamily="34" charset="0"/>
                <a:ea typeface="Microsoft YaHei" panose="020B0503020204020204" charset="-122"/>
                <a:sym typeface="+mn-ea"/>
              </a:rPr>
              <a:t>Girl</a:t>
            </a:r>
            <a:r>
              <a:rPr lang="zh-CN" altLang="en-US" sz="4800" b="1" spc="400">
                <a:gradFill>
                  <a:gsLst>
                    <a:gs pos="50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5780000" scaled="0"/>
                </a:gradFill>
                <a:latin typeface="Arial" panose="020B0604020202020204" pitchFamily="34" charset="0"/>
                <a:ea typeface="Microsoft YaHei" panose="020B0503020204020204" charset="-122"/>
                <a:sym typeface="+mn-ea"/>
              </a:rPr>
              <a:t>》</a:t>
            </a:r>
            <a:r>
              <a:rPr lang="zh-CN" altLang="en-US" sz="4800" b="1" spc="400">
                <a:gradFill>
                  <a:gsLst>
                    <a:gs pos="50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5780000" scaled="0"/>
                </a:gradFill>
                <a:latin typeface="Arial" panose="020B0604020202020204" pitchFamily="34" charset="0"/>
                <a:ea typeface="Microsoft YaHei" panose="020B0503020204020204" charset="-122"/>
                <a:sym typeface="+mn-ea"/>
                <a:hlinkClick r:id="rId2" action="ppaction://hlinkfile"/>
              </a:rPr>
              <a:t>歌曲</a:t>
            </a:r>
            <a:endParaRPr lang="zh-CN" altLang="en-US" sz="4800" b="1" spc="4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5780000" scaled="0"/>
              </a:gradFill>
              <a:latin typeface="Arial" panose="020B0604020202020204" pitchFamily="34" charset="0"/>
              <a:ea typeface="Microsoft YaHei" panose="020B0503020204020204" charset="-122"/>
              <a:sym typeface="+mn-ea"/>
              <a:hlinkClick r:id="rId2" action="ppaction://hlinkfil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  <p:sndAc>
          <p:stSnd>
            <p:snd r:embed="rId3" name="drumroll.wav"/>
          </p:stSnd>
        </p:sndAc>
      </p:transition>
    </mc:Choice>
    <mc:Fallback>
      <p:transition spd="slow">
        <p:wipe/>
        <p:sndAc>
          <p:stSnd>
            <p:snd r:embed="rId3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1516" b="6997"/>
          <a:stretch>
            <a:fillRect/>
          </a:stretch>
        </p:blipFill>
        <p:spPr>
          <a:xfrm>
            <a:off x="0" y="635"/>
            <a:ext cx="12193905" cy="6856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7680" y="365125"/>
            <a:ext cx="1135443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4800" b="1" spc="400">
                <a:gradFill>
                  <a:gsLst>
                    <a:gs pos="49000">
                      <a:schemeClr val="accent5">
                        <a:lumMod val="60000"/>
                        <a:lumOff val="40000"/>
                      </a:schemeClr>
                    </a:gs>
                    <a:gs pos="0">
                      <a:schemeClr val="accent5">
                        <a:lumMod val="40000"/>
                        <a:lumOff val="6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张若琪</a:t>
            </a:r>
            <a:r>
              <a:rPr lang="en-US" altLang="zh-CN" sz="4800" b="1" spc="400">
                <a:gradFill>
                  <a:gsLst>
                    <a:gs pos="49000">
                      <a:schemeClr val="accent5">
                        <a:lumMod val="60000"/>
                        <a:lumOff val="40000"/>
                      </a:schemeClr>
                    </a:gs>
                    <a:gs pos="0">
                      <a:schemeClr val="accent5">
                        <a:lumMod val="40000"/>
                        <a:lumOff val="6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 </a:t>
            </a:r>
            <a:r>
              <a:rPr lang="zh-CN" altLang="en-US" sz="4800" b="1" spc="400">
                <a:gradFill>
                  <a:gsLst>
                    <a:gs pos="49000">
                      <a:schemeClr val="accent5">
                        <a:lumMod val="60000"/>
                        <a:lumOff val="40000"/>
                      </a:schemeClr>
                    </a:gs>
                    <a:gs pos="0">
                      <a:schemeClr val="accent5">
                        <a:lumMod val="40000"/>
                        <a:lumOff val="6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</a:rPr>
              <a:t>《时间煮雨》</a:t>
            </a:r>
            <a:r>
              <a:rPr lang="zh-CN" altLang="en-US" sz="4800" b="1" spc="400">
                <a:gradFill>
                  <a:gsLst>
                    <a:gs pos="49000">
                      <a:schemeClr val="accent5">
                        <a:lumMod val="60000"/>
                        <a:lumOff val="40000"/>
                      </a:schemeClr>
                    </a:gs>
                    <a:gs pos="0">
                      <a:schemeClr val="accent5">
                        <a:lumMod val="40000"/>
                        <a:lumOff val="6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Microsoft YaHei" panose="020B0503020204020204" charset="-122"/>
                <a:sym typeface="+mn-ea"/>
              </a:rPr>
              <a:t>歌曲</a:t>
            </a:r>
            <a:endParaRPr lang="zh-CN" altLang="en-US" sz="4800" b="1" spc="400">
              <a:gradFill>
                <a:gsLst>
                  <a:gs pos="49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16200000" scaled="0"/>
              </a:gradFill>
              <a:latin typeface="Arial" panose="020B0604020202020204" pitchFamily="34" charset="0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  <p:sndAc>
          <p:stSnd>
            <p:snd r:embed="rId2" name="type.wav"/>
          </p:stSnd>
        </p:sndAc>
      </p:transition>
    </mc:Choice>
    <mc:Fallback>
      <p:transition spd="slow">
        <p:dissolv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398905" y="956945"/>
            <a:ext cx="9458960" cy="676910"/>
          </a:xfrm>
        </p:spPr>
        <p:txBody>
          <a:bodyPr>
            <a:normAutofit fontScale="90000"/>
          </a:bodyPr>
          <a:p>
            <a:r>
              <a:rPr lang="zh-CN" altLang="en-US"/>
              <a:t>最佳搭档</a:t>
            </a:r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6285" cy="686054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398905" y="1760855"/>
            <a:ext cx="9458960" cy="4222115"/>
          </a:xfrm>
        </p:spPr>
        <p:txBody>
          <a:bodyPr>
            <a:normAutofit fontScale="70000"/>
          </a:bodyPr>
          <a:p>
            <a:pPr marL="0" indent="0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b="1"/>
              <a:t>规则</a:t>
            </a:r>
            <a:endParaRPr lang="zh-CN" altLang="en-US" b="1"/>
          </a:p>
          <a:p>
            <a:pPr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zh-CN" altLang="en-US"/>
              <a:t>选出</a:t>
            </a:r>
            <a:r>
              <a:rPr lang="en-US" altLang="zh-CN"/>
              <a:t>4</a:t>
            </a:r>
            <a:r>
              <a:rPr lang="zh-CN" altLang="en-US"/>
              <a:t>个人两两分组，以</a:t>
            </a:r>
            <a:r>
              <a:rPr lang="en-US" altLang="zh-CN"/>
              <a:t>AB</a:t>
            </a:r>
            <a:r>
              <a:rPr lang="zh-CN" altLang="en-US"/>
              <a:t>对战</a:t>
            </a:r>
            <a:r>
              <a:rPr lang="en-US" altLang="zh-CN"/>
              <a:t>CD</a:t>
            </a:r>
            <a:r>
              <a:rPr lang="zh-CN" altLang="en-US"/>
              <a:t>为例</a:t>
            </a:r>
            <a:endParaRPr lang="zh-CN" altLang="en-US"/>
          </a:p>
          <a:p>
            <a:pPr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zh-CN" altLang="en-US"/>
              <a:t>双方进行轮流进攻防守，通过剪刀石头布确定哪一队先进攻（设为</a:t>
            </a:r>
            <a:r>
              <a:rPr lang="en-US" altLang="zh-CN"/>
              <a:t>AB</a:t>
            </a:r>
            <a:r>
              <a:rPr lang="zh-CN" altLang="en-US"/>
              <a:t>）。</a:t>
            </a:r>
            <a:endParaRPr lang="zh-CN" altLang="en-US"/>
          </a:p>
          <a:p>
            <a:pPr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en-US" altLang="zh-CN"/>
              <a:t>A</a:t>
            </a:r>
            <a:r>
              <a:rPr lang="zh-CN" altLang="en-US"/>
              <a:t>数三二一后在上下左右中任意选择一个方向挥手，防守方需要立即做出反应进行转头。</a:t>
            </a:r>
            <a:endParaRPr lang="zh-CN" altLang="en-US"/>
          </a:p>
          <a:p>
            <a:pPr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zh-CN" altLang="en-US"/>
              <a:t>若转动与挥手方向一致，</a:t>
            </a:r>
            <a:r>
              <a:rPr lang="en-US" altLang="zh-CN"/>
              <a:t>B</a:t>
            </a:r>
            <a:r>
              <a:rPr lang="zh-CN" altLang="en-US"/>
              <a:t>可向</a:t>
            </a:r>
            <a:r>
              <a:rPr lang="en-US" altLang="zh-CN"/>
              <a:t>C</a:t>
            </a:r>
            <a:r>
              <a:rPr lang="zh-CN" altLang="en-US"/>
              <a:t>发起进攻，</a:t>
            </a:r>
            <a:r>
              <a:rPr lang="en-US" altLang="zh-CN"/>
              <a:t>D</a:t>
            </a:r>
            <a:r>
              <a:rPr lang="zh-CN" altLang="en-US"/>
              <a:t>同时用盆守住</a:t>
            </a:r>
            <a:r>
              <a:rPr lang="en-US" altLang="zh-CN"/>
              <a:t>C</a:t>
            </a:r>
            <a:r>
              <a:rPr lang="zh-CN" altLang="en-US"/>
              <a:t>。击打成功进攻方得分，同时回合结束。</a:t>
            </a:r>
            <a:endParaRPr lang="zh-CN" altLang="en-US"/>
          </a:p>
          <a:p>
            <a:pPr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zh-CN" altLang="en-US"/>
              <a:t>若转动方向不一致（不要求相反），则攻防转换，由</a:t>
            </a:r>
            <a:r>
              <a:rPr lang="en-US" altLang="zh-CN"/>
              <a:t>D</a:t>
            </a:r>
            <a:r>
              <a:rPr lang="zh-CN" altLang="en-US"/>
              <a:t>挥动大锤击打</a:t>
            </a:r>
            <a:r>
              <a:rPr lang="en-US" altLang="zh-CN"/>
              <a:t>A</a:t>
            </a:r>
            <a:r>
              <a:rPr lang="zh-CN" altLang="en-US"/>
              <a:t>，得分规则同上，回合结束。</a:t>
            </a:r>
            <a:endParaRPr lang="zh-CN" altLang="en-US"/>
          </a:p>
          <a:p>
            <a:pPr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zh-CN" altLang="en-US"/>
              <a:t>回合结束后上回合的防守方（与最终挥锤无关）获得在下一回合的选边权。</a:t>
            </a:r>
            <a:endParaRPr lang="zh-CN" altLang="en-US"/>
          </a:p>
          <a:p>
            <a:pPr>
              <a:lnSpc>
                <a:spcPct val="100000"/>
              </a:lnSpc>
              <a:buFont typeface="Wingdings" panose="05000000000000000000" charset="0"/>
              <a:buChar char="Ø"/>
            </a:pPr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1525905" y="1083945"/>
            <a:ext cx="9458960" cy="676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>
                <a:sym typeface="+mn-ea"/>
              </a:rPr>
              <a:t>最佳搭档</a:t>
            </a:r>
            <a:r>
              <a:rPr lang="en-US" altLang="zh-CN">
                <a:sym typeface="+mn-ea"/>
              </a:rPr>
              <a:t>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>
                <a:sym typeface="+mn-ea"/>
              </a:rPr>
              <a:t>最佳搭档</a:t>
            </a:r>
            <a:r>
              <a:rPr lang="en-US" altLang="zh-CN">
                <a:sym typeface="+mn-ea"/>
              </a:rPr>
              <a:t> 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85650" cy="686054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27100" y="1825625"/>
            <a:ext cx="10515600" cy="4351338"/>
          </a:xfrm>
        </p:spPr>
        <p:txBody>
          <a:bodyPr/>
          <a:p>
            <a:pPr marL="0" indent="0">
              <a:buNone/>
            </a:pPr>
            <a:r>
              <a:rPr lang="zh-CN" altLang="en-US" b="1"/>
              <a:t>道具</a:t>
            </a:r>
            <a:endParaRPr lang="zh-CN" altLang="en-US" b="1"/>
          </a:p>
          <a:p>
            <a:r>
              <a:rPr lang="zh-CN" altLang="en-US"/>
              <a:t>一个锤子用作进攻；一个盆用作防守。</a:t>
            </a:r>
            <a:endParaRPr lang="zh-CN" altLang="en-US"/>
          </a:p>
          <a:p>
            <a:r>
              <a:rPr lang="zh-CN" altLang="en-US"/>
              <a:t>若道具使用错误本回合将直接判负。</a:t>
            </a:r>
            <a:endParaRPr lang="zh-CN" altLang="en-US"/>
          </a:p>
          <a:p>
            <a:endParaRPr lang="zh-CN" altLang="en-US"/>
          </a:p>
          <a:p>
            <a:r>
              <a:rPr lang="zh-CN" altLang="en-US" b="1">
                <a:sym typeface="+mn-ea"/>
              </a:rPr>
              <a:t>注意事项：</a:t>
            </a:r>
            <a:r>
              <a:rPr lang="zh-CN" altLang="en-US">
                <a:sym typeface="+mn-ea"/>
              </a:rPr>
              <a:t>安全第一，击打时请控制力道，不要把同学打傻了；注意攻防的转换，别打错人了！</a:t>
            </a:r>
            <a:endParaRPr lang="zh-CN" altLang="en-US"/>
          </a:p>
          <a:p>
            <a:endParaRPr lang="zh-CN" altLang="en-US"/>
          </a:p>
          <a:p>
            <a:pPr marL="0" indent="0">
              <a:buNone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>
                <a:sym typeface="+mn-ea"/>
              </a:rPr>
              <a:t>最佳搭档</a:t>
            </a:r>
            <a:r>
              <a:rPr lang="en-US" altLang="zh-CN">
                <a:sym typeface="+mn-ea"/>
              </a:rPr>
              <a:t> Pro Max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75"/>
            <a:ext cx="12192000" cy="686371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98905" y="1733550"/>
            <a:ext cx="8934450" cy="5078730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zh-CN" altLang="en-US" sz="2400" b="1"/>
              <a:t>规则</a:t>
            </a:r>
            <a:endParaRPr lang="zh-CN" altLang="en-US" sz="2400" b="1"/>
          </a:p>
          <a:p>
            <a:pPr>
              <a:buFont typeface="Wingdings" panose="05000000000000000000" charset="0"/>
              <a:buChar char="Ø"/>
            </a:pPr>
            <a:r>
              <a:rPr lang="zh-CN" altLang="en-US" sz="2400"/>
              <a:t>同样的四个人两两分组，</a:t>
            </a:r>
            <a:r>
              <a:rPr lang="en-US" altLang="zh-CN" sz="2400"/>
              <a:t>ac</a:t>
            </a:r>
            <a:r>
              <a:rPr lang="zh-CN" altLang="en-US" sz="2400"/>
              <a:t>戴好眼罩并手持充气棒，由</a:t>
            </a:r>
            <a:r>
              <a:rPr lang="en-US" altLang="zh-CN" sz="2400"/>
              <a:t>bd</a:t>
            </a:r>
            <a:r>
              <a:rPr lang="zh-CN" altLang="en-US" sz="2400"/>
              <a:t>进行指挥。</a:t>
            </a:r>
            <a:endParaRPr lang="zh-CN" altLang="en-US" sz="2400"/>
          </a:p>
          <a:p>
            <a:pPr>
              <a:buFont typeface="Wingdings" panose="05000000000000000000" charset="0"/>
              <a:buChar char="Ø"/>
            </a:pPr>
            <a:r>
              <a:rPr lang="zh-CN" altLang="en-US" sz="2400"/>
              <a:t>指挥内容为：</a:t>
            </a:r>
            <a:r>
              <a:rPr lang="en-US" altLang="zh-CN" sz="2400"/>
              <a:t>“</a:t>
            </a:r>
            <a:r>
              <a:rPr lang="zh-CN" altLang="en-US" sz="2400"/>
              <a:t>向你的xx侧走</a:t>
            </a:r>
            <a:r>
              <a:rPr lang="en-US" altLang="zh-CN" sz="2400"/>
              <a:t>xx</a:t>
            </a:r>
            <a:r>
              <a:rPr lang="zh-CN" altLang="en-US" sz="2400"/>
              <a:t>步</a:t>
            </a:r>
            <a:r>
              <a:rPr lang="en-US" altLang="zh-CN" sz="2400"/>
              <a:t>”</a:t>
            </a:r>
            <a:r>
              <a:rPr lang="zh-CN" altLang="en-US" sz="2400"/>
              <a:t>，只说一次。</a:t>
            </a:r>
            <a:endParaRPr lang="zh-CN" altLang="en-US" sz="2400"/>
          </a:p>
          <a:p>
            <a:pPr>
              <a:buFont typeface="Wingdings" panose="05000000000000000000" charset="0"/>
              <a:buChar char="Ø"/>
            </a:pPr>
            <a:r>
              <a:rPr lang="zh-CN" altLang="en-US" sz="2400"/>
              <a:t>说完后玩家需在完成指令后由上至下挥动充气棒，击中对方即为胜利，未击中则攻防轮换。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 b="1"/>
              <a:t>注意事项</a:t>
            </a:r>
            <a:endParaRPr lang="zh-CN" altLang="en-US" sz="2400" b="1"/>
          </a:p>
          <a:p>
            <a:r>
              <a:rPr lang="zh-CN" altLang="en-US" sz="2400"/>
              <a:t>安全第一，击打时请控制力道，不要把同学打傻了；</a:t>
            </a:r>
            <a:endParaRPr lang="zh-CN" altLang="en-US" sz="2400"/>
          </a:p>
          <a:p>
            <a:r>
              <a:rPr lang="zh-CN" altLang="en-US" sz="2400"/>
              <a:t>指令不可重复或更改；</a:t>
            </a:r>
            <a:endParaRPr lang="zh-CN" altLang="en-US" sz="2400"/>
          </a:p>
          <a:p>
            <a:r>
              <a:rPr lang="zh-CN" altLang="en-US" sz="2400"/>
              <a:t>行进期间除非出现方向严重偏差或撞到桌椅外不得有任何提示；</a:t>
            </a:r>
            <a:endParaRPr lang="zh-CN" altLang="en-US" sz="2400"/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1398905" y="956945"/>
            <a:ext cx="9458960" cy="676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>
                <a:sym typeface="+mn-ea"/>
              </a:rPr>
              <a:t>最佳搭档</a:t>
            </a:r>
            <a:r>
              <a:rPr lang="en-US" altLang="zh-CN">
                <a:sym typeface="+mn-ea"/>
              </a:rPr>
              <a:t> Pro Max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信息传送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75"/>
            <a:ext cx="12192000" cy="686371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zh-CN" altLang="en-US" b="1"/>
              <a:t>规则</a:t>
            </a:r>
            <a:endParaRPr lang="zh-CN" altLang="en-US" b="1"/>
          </a:p>
          <a:p>
            <a:pPr>
              <a:buFont typeface="Wingdings" panose="05000000000000000000" charset="0"/>
              <a:buChar char="Ø"/>
            </a:pPr>
            <a:r>
              <a:rPr lang="zh-CN" altLang="en-US"/>
              <a:t>将所有参与者均分为三组，每组有1</a:t>
            </a:r>
            <a:r>
              <a:rPr lang="zh-CN" altLang="en-US"/>
              <a:t>分钟时间商量战术。</a:t>
            </a:r>
            <a:endParaRPr lang="zh-CN" altLang="en-US"/>
          </a:p>
          <a:p>
            <a:pPr>
              <a:buFont typeface="Wingdings" panose="05000000000000000000" charset="0"/>
              <a:buChar char="Ø"/>
            </a:pPr>
            <a:r>
              <a:rPr lang="zh-CN" altLang="en-US"/>
              <a:t>游戏开始后，裁判给第一个同学看三位数，由左眼、右眼、嘴表示数字，依次传到队尾，规定时间内按顺序传送</a:t>
            </a:r>
            <a:r>
              <a:rPr lang="zh-CN" altLang="en-US"/>
              <a:t>正确数量最多者胜利。</a:t>
            </a:r>
            <a:endParaRPr lang="zh-CN" altLang="en-US"/>
          </a:p>
          <a:p>
            <a:pPr>
              <a:buFont typeface="Wingdings" panose="05000000000000000000" charset="0"/>
              <a:buChar char="Ø"/>
            </a:pPr>
            <a:r>
              <a:rPr lang="zh-CN" altLang="en-US"/>
              <a:t>在一分钟的时间内，每组成员可进行表达方式的确定与沟通。</a:t>
            </a:r>
            <a:endParaRPr lang="zh-CN" altLang="en-US"/>
          </a:p>
          <a:p>
            <a:pPr marL="0" indent="0">
              <a:buNone/>
            </a:pPr>
            <a:r>
              <a:rPr lang="zh-CN" altLang="en-US" b="1"/>
              <a:t>注意事项</a:t>
            </a:r>
            <a:r>
              <a:rPr lang="zh-CN" altLang="en-US"/>
              <a:t>：不得说话或用其他方式发出较大声音影响游戏；除双眼和嘴外</a:t>
            </a:r>
            <a:r>
              <a:rPr lang="zh-CN" altLang="en-US"/>
              <a:t>不得用其他实物传递信息；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tags/tag1.xml><?xml version="1.0" encoding="utf-8"?>
<p:tagLst xmlns:p="http://schemas.openxmlformats.org/presentationml/2006/main">
  <p:tag name="commondata" val="eyJoZGlkIjoiZmU4YjI4ZTgxYTYzYTI2MGM0ZDg2Y2ZhMGZmMmMyZmUifQ=="/>
</p:tagLst>
</file>

<file path=ppt/theme/theme1.xml><?xml version="1.0" encoding="utf-8"?>
<a:theme xmlns:a="http://schemas.openxmlformats.org/drawingml/2006/main" name="WPS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2E54A1"/>
      </a:hlink>
      <a:folHlink>
        <a:srgbClr val="2E54A1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:wpsdc="http://www.wps.cn/officeDocument/2017/drawingmlCustomData" underline="false"/>
      </a:ext>
    </a:extLst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1072</Words>
  <Application>WPS Presentation</Application>
  <PresentationFormat>宽屏</PresentationFormat>
  <Paragraphs>80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SimSun</vt:lpstr>
      <vt:lpstr>Wingdings</vt:lpstr>
      <vt:lpstr>Microsoft YaHei</vt:lpstr>
      <vt:lpstr>Wingdings</vt:lpstr>
      <vt:lpstr>Calibri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最佳搭档 </vt:lpstr>
      <vt:lpstr>最佳搭档 </vt:lpstr>
      <vt:lpstr>最佳搭档 Pro Max</vt:lpstr>
      <vt:lpstr>信息传送</vt:lpstr>
      <vt:lpstr>PowerPoint 演示文稿</vt:lpstr>
      <vt:lpstr>PowerPoint 演示文稿</vt:lpstr>
      <vt:lpstr>气球头球大赛</vt:lpstr>
      <vt:lpstr>PowerPoint 演示文稿</vt:lpstr>
      <vt:lpstr>PowerPoint 演示文稿</vt:lpstr>
      <vt:lpstr>PowerPoint 演示文稿</vt:lpstr>
      <vt:lpstr>信息传送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孙迪</dc:creator>
  <cp:lastModifiedBy>zyc</cp:lastModifiedBy>
  <cp:revision>10</cp:revision>
  <dcterms:created xsi:type="dcterms:W3CDTF">2023-08-09T12:44:00Z</dcterms:created>
  <dcterms:modified xsi:type="dcterms:W3CDTF">2026-04-30T13:54:07Z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1033-12.1.0.23542</vt:lpwstr>
  </property>
</Properties>
</file>